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6"/>
  </p:notesMasterIdLst>
  <p:sldIdLst>
    <p:sldId id="263" r:id="rId2"/>
    <p:sldId id="271" r:id="rId3"/>
    <p:sldId id="28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8" r:id="rId12"/>
    <p:sldId id="290" r:id="rId13"/>
    <p:sldId id="289" r:id="rId14"/>
    <p:sldId id="285" r:id="rId15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576" userDrawn="1">
          <p15:clr>
            <a:srgbClr val="A4A3A4"/>
          </p15:clr>
        </p15:guide>
        <p15:guide id="8" orient="horz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055D"/>
    <a:srgbClr val="93699E"/>
    <a:srgbClr val="36208D"/>
    <a:srgbClr val="CEC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 autoAdjust="0"/>
    <p:restoredTop sz="84444" autoAdjust="0"/>
  </p:normalViewPr>
  <p:slideViewPr>
    <p:cSldViewPr snapToGrid="0">
      <p:cViewPr varScale="1">
        <p:scale>
          <a:sx n="97" d="100"/>
          <a:sy n="97" d="100"/>
        </p:scale>
        <p:origin x="1716" y="72"/>
      </p:cViewPr>
      <p:guideLst>
        <p:guide pos="576"/>
        <p:guide orient="horz" pos="381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6D8E4F4D-B157-4452-A23B-58A6EA216EAC}" type="datetimeFigureOut">
              <a:rPr lang="en-US" smtClean="0"/>
              <a:t>01/04/2023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223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EE485169-FE02-4CAC-8808-3E5212A53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8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85169-FE02-4CAC-8808-3E5212A531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8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MJC Jury Demographic Survey was funded through a budget proviso in 2021. There hasn’t been a mechanism like this to collect accurate statewide data on WA juries.</a:t>
            </a:r>
          </a:p>
          <a:p>
            <a:endParaRPr lang="en-US" dirty="0"/>
          </a:p>
          <a:p>
            <a:r>
              <a:rPr lang="en-US" dirty="0"/>
              <a:t>Best way for the court to figure out what barriers exist, and to know if any new measure is making a difference.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85169-FE02-4CAC-8808-3E5212A531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82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85169-FE02-4CAC-8808-3E5212A531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85169-FE02-4CAC-8808-3E5212A531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61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85169-FE02-4CAC-8808-3E5212A531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47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85169-FE02-4CAC-8808-3E5212A531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84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85169-FE02-4CAC-8808-3E5212A531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27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85169-FE02-4CAC-8808-3E5212A531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97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No Ic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0392" y="0"/>
            <a:ext cx="9154391" cy="68580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28650" y="477424"/>
            <a:ext cx="7333822" cy="505687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56733" y="1156854"/>
            <a:ext cx="7966714" cy="4351338"/>
          </a:xfrm>
          <a:prstGeom prst="rect">
            <a:avLst/>
          </a:prstGeom>
        </p:spPr>
        <p:txBody>
          <a:bodyPr/>
          <a:lstStyle>
            <a:lvl1pPr marL="228600" indent="-228600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594624" y="6198178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1594625" y="6198178"/>
            <a:ext cx="7549375" cy="667595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/>
          <p:cNvSpPr/>
          <p:nvPr userDrawn="1"/>
        </p:nvSpPr>
        <p:spPr>
          <a:xfrm>
            <a:off x="-7998" y="6198178"/>
            <a:ext cx="1602623" cy="66759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Subtitle 2"/>
          <p:cNvSpPr txBox="1">
            <a:spLocks/>
          </p:cNvSpPr>
          <p:nvPr userDrawn="1"/>
        </p:nvSpPr>
        <p:spPr>
          <a:xfrm>
            <a:off x="1885234" y="6463743"/>
            <a:ext cx="299328" cy="235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fld id="{2F0291E0-0DF7-400C-BEBE-D6111823A29D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7" y="6377510"/>
            <a:ext cx="1166366" cy="321587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1594624" y="6198178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5749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576" userDrawn="1">
          <p15:clr>
            <a:srgbClr val="FBAE40"/>
          </p15:clr>
        </p15:guide>
        <p15:guide id="4" orient="horz" pos="792" userDrawn="1">
          <p15:clr>
            <a:srgbClr val="FBAE40"/>
          </p15:clr>
        </p15:guide>
        <p15:guide id="5" pos="4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(No Ic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0392" y="0"/>
            <a:ext cx="9154391" cy="6210832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1143000" y="5446425"/>
            <a:ext cx="6858000" cy="7517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594625" y="6198178"/>
            <a:ext cx="7549375" cy="667595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-7998" y="6198178"/>
            <a:ext cx="1602623" cy="66759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Subtitle 2"/>
          <p:cNvSpPr txBox="1">
            <a:spLocks/>
          </p:cNvSpPr>
          <p:nvPr userDrawn="1"/>
        </p:nvSpPr>
        <p:spPr>
          <a:xfrm>
            <a:off x="1885234" y="6463743"/>
            <a:ext cx="299328" cy="235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fld id="{2F0291E0-0DF7-400C-BEBE-D6111823A29D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7" y="6377510"/>
            <a:ext cx="1166366" cy="321587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594624" y="6198178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1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(No Ic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 userDrawn="1"/>
        </p:nvSpPr>
        <p:spPr>
          <a:xfrm>
            <a:off x="1143000" y="5446425"/>
            <a:ext cx="6858000" cy="7517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594625" y="6198178"/>
            <a:ext cx="7549375" cy="667595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-7998" y="6198178"/>
            <a:ext cx="1602623" cy="66759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Subtitle 2"/>
          <p:cNvSpPr txBox="1">
            <a:spLocks/>
          </p:cNvSpPr>
          <p:nvPr userDrawn="1"/>
        </p:nvSpPr>
        <p:spPr>
          <a:xfrm>
            <a:off x="1885234" y="6463743"/>
            <a:ext cx="299328" cy="235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fld id="{2F0291E0-0DF7-400C-BEBE-D6111823A29D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7" y="6377510"/>
            <a:ext cx="1166366" cy="321587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594624" y="6198178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43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21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(No Icon)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28650" y="477424"/>
            <a:ext cx="7333822" cy="505687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56733" y="1156854"/>
            <a:ext cx="7966714" cy="4351338"/>
          </a:xfrm>
          <a:prstGeom prst="rect">
            <a:avLst/>
          </a:prstGeom>
        </p:spPr>
        <p:txBody>
          <a:bodyPr/>
          <a:lstStyle>
            <a:lvl1pPr marL="228600" indent="-228600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594624" y="6198178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1594625" y="6198178"/>
            <a:ext cx="7549375" cy="667595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/>
          <p:cNvSpPr/>
          <p:nvPr userDrawn="1"/>
        </p:nvSpPr>
        <p:spPr>
          <a:xfrm>
            <a:off x="-7998" y="6198178"/>
            <a:ext cx="1602623" cy="66759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Subtitle 2"/>
          <p:cNvSpPr txBox="1">
            <a:spLocks/>
          </p:cNvSpPr>
          <p:nvPr userDrawn="1"/>
        </p:nvSpPr>
        <p:spPr>
          <a:xfrm>
            <a:off x="1885234" y="6463743"/>
            <a:ext cx="299328" cy="235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fld id="{2F0291E0-0DF7-400C-BEBE-D6111823A29D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7" y="6377510"/>
            <a:ext cx="1166366" cy="321587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1594624" y="6198178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1371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576" userDrawn="1">
          <p15:clr>
            <a:srgbClr val="FBAE40"/>
          </p15:clr>
        </p15:guide>
        <p15:guide id="4" orient="horz" pos="792" userDrawn="1">
          <p15:clr>
            <a:srgbClr val="FBAE40"/>
          </p15:clr>
        </p15:guide>
        <p15:guide id="5" pos="4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Ic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0392" y="0"/>
            <a:ext cx="9154391" cy="68580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28650" y="477424"/>
            <a:ext cx="7333822" cy="505687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56733" y="1156854"/>
            <a:ext cx="7966714" cy="4351338"/>
          </a:xfrm>
          <a:prstGeom prst="rect">
            <a:avLst/>
          </a:prstGeom>
        </p:spPr>
        <p:txBody>
          <a:bodyPr/>
          <a:lstStyle>
            <a:lvl1pPr marL="228600" indent="-228600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594624" y="6198178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1594625" y="6198178"/>
            <a:ext cx="7549375" cy="667595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/>
          <p:cNvSpPr/>
          <p:nvPr userDrawn="1"/>
        </p:nvSpPr>
        <p:spPr>
          <a:xfrm>
            <a:off x="-7998" y="6198178"/>
            <a:ext cx="1602623" cy="66759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Subtitle 2"/>
          <p:cNvSpPr txBox="1">
            <a:spLocks/>
          </p:cNvSpPr>
          <p:nvPr userDrawn="1"/>
        </p:nvSpPr>
        <p:spPr>
          <a:xfrm>
            <a:off x="1885234" y="6463743"/>
            <a:ext cx="299328" cy="235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fld id="{2F0291E0-0DF7-400C-BEBE-D6111823A29D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7" y="6377510"/>
            <a:ext cx="1166366" cy="321587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1594624" y="6198178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8001001" y="413552"/>
            <a:ext cx="559801" cy="559801"/>
            <a:chOff x="7955549" y="367862"/>
            <a:chExt cx="683233" cy="683233"/>
          </a:xfrm>
        </p:grpSpPr>
        <p:sp>
          <p:nvSpPr>
            <p:cNvPr id="11" name="Oval 10"/>
            <p:cNvSpPr/>
            <p:nvPr/>
          </p:nvSpPr>
          <p:spPr>
            <a:xfrm>
              <a:off x="7955549" y="367862"/>
              <a:ext cx="683233" cy="683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011986" y="416609"/>
              <a:ext cx="581205" cy="588579"/>
              <a:chOff x="8011986" y="409235"/>
              <a:chExt cx="581205" cy="588579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8011986" y="416609"/>
                <a:ext cx="581205" cy="581205"/>
              </a:xfrm>
              <a:prstGeom prst="ellipse">
                <a:avLst/>
              </a:prstGeom>
              <a:solidFill>
                <a:srgbClr val="4B055D">
                  <a:alpha val="4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rgbClr val="4B055D"/>
                  </a:solidFill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9360" y="409235"/>
                <a:ext cx="560165" cy="50196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721842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576" userDrawn="1">
          <p15:clr>
            <a:srgbClr val="FBAE40"/>
          </p15:clr>
        </p15:guide>
        <p15:guide id="4" orient="horz" pos="792" userDrawn="1">
          <p15:clr>
            <a:srgbClr val="FBAE40"/>
          </p15:clr>
        </p15:guide>
        <p15:guide id="5" pos="4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(Icon)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28650" y="477424"/>
            <a:ext cx="7333822" cy="505687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56733" y="1156854"/>
            <a:ext cx="7966714" cy="4351338"/>
          </a:xfrm>
          <a:prstGeom prst="rect">
            <a:avLst/>
          </a:prstGeom>
        </p:spPr>
        <p:txBody>
          <a:bodyPr/>
          <a:lstStyle>
            <a:lvl1pPr marL="228600" indent="-228600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594624" y="6198178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1594625" y="6198178"/>
            <a:ext cx="7549375" cy="667595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/>
          <p:cNvSpPr/>
          <p:nvPr userDrawn="1"/>
        </p:nvSpPr>
        <p:spPr>
          <a:xfrm>
            <a:off x="-7998" y="6198178"/>
            <a:ext cx="1602623" cy="66759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Subtitle 2"/>
          <p:cNvSpPr txBox="1">
            <a:spLocks/>
          </p:cNvSpPr>
          <p:nvPr userDrawn="1"/>
        </p:nvSpPr>
        <p:spPr>
          <a:xfrm>
            <a:off x="1885234" y="6463743"/>
            <a:ext cx="299328" cy="235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fld id="{2F0291E0-0DF7-400C-BEBE-D6111823A29D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7" y="6377510"/>
            <a:ext cx="1166366" cy="321587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1594624" y="6198178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8001001" y="413552"/>
            <a:ext cx="559801" cy="559801"/>
            <a:chOff x="7955549" y="367862"/>
            <a:chExt cx="683233" cy="683233"/>
          </a:xfrm>
        </p:grpSpPr>
        <p:sp>
          <p:nvSpPr>
            <p:cNvPr id="11" name="Oval 10"/>
            <p:cNvSpPr/>
            <p:nvPr/>
          </p:nvSpPr>
          <p:spPr>
            <a:xfrm>
              <a:off x="7955549" y="367862"/>
              <a:ext cx="683233" cy="683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011986" y="416609"/>
              <a:ext cx="581205" cy="588579"/>
              <a:chOff x="8011986" y="409235"/>
              <a:chExt cx="581205" cy="588579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8011986" y="416609"/>
                <a:ext cx="581205" cy="581205"/>
              </a:xfrm>
              <a:prstGeom prst="ellipse">
                <a:avLst/>
              </a:prstGeom>
              <a:solidFill>
                <a:srgbClr val="4B055D">
                  <a:alpha val="4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rgbClr val="4B055D"/>
                  </a:solidFill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9360" y="409235"/>
                <a:ext cx="560165" cy="50196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442279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576" userDrawn="1">
          <p15:clr>
            <a:srgbClr val="FBAE40"/>
          </p15:clr>
        </p15:guide>
        <p15:guide id="4" orient="horz" pos="792" userDrawn="1">
          <p15:clr>
            <a:srgbClr val="FBAE40"/>
          </p15:clr>
        </p15:guide>
        <p15:guide id="5" pos="4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With Sub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0392" y="0"/>
            <a:ext cx="9154391" cy="68580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" y="910917"/>
            <a:ext cx="9143999" cy="445233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28650" y="299468"/>
            <a:ext cx="7333822" cy="505687"/>
          </a:xfrm>
          <a:prstGeom prst="rect">
            <a:avLst/>
          </a:prstGeom>
        </p:spPr>
        <p:txBody>
          <a:bodyPr lIns="0" tIns="0" rIns="0" bIns="0"/>
          <a:lstStyle>
            <a:lvl1pPr>
              <a:defRPr sz="3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56733" y="1624433"/>
            <a:ext cx="7966714" cy="4103709"/>
          </a:xfrm>
          <a:prstGeom prst="rect">
            <a:avLst/>
          </a:prstGeom>
        </p:spPr>
        <p:txBody>
          <a:bodyPr/>
          <a:lstStyle>
            <a:lvl1pPr marL="228600" indent="-228600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594624" y="6198178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1594625" y="6198178"/>
            <a:ext cx="7549375" cy="667595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/>
          <p:cNvSpPr/>
          <p:nvPr userDrawn="1"/>
        </p:nvSpPr>
        <p:spPr>
          <a:xfrm>
            <a:off x="-7998" y="6198178"/>
            <a:ext cx="1602623" cy="66759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Subtitle 2"/>
          <p:cNvSpPr txBox="1">
            <a:spLocks/>
          </p:cNvSpPr>
          <p:nvPr userDrawn="1"/>
        </p:nvSpPr>
        <p:spPr>
          <a:xfrm>
            <a:off x="1885234" y="6463743"/>
            <a:ext cx="299328" cy="235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fld id="{2F0291E0-0DF7-400C-BEBE-D6111823A29D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7" y="6377510"/>
            <a:ext cx="1166366" cy="321587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1594624" y="6198178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962473" y="731583"/>
            <a:ext cx="731584" cy="731584"/>
            <a:chOff x="7955549" y="367862"/>
            <a:chExt cx="683233" cy="683233"/>
          </a:xfrm>
        </p:grpSpPr>
        <p:sp>
          <p:nvSpPr>
            <p:cNvPr id="14" name="Oval 13"/>
            <p:cNvSpPr/>
            <p:nvPr/>
          </p:nvSpPr>
          <p:spPr>
            <a:xfrm>
              <a:off x="7955549" y="367862"/>
              <a:ext cx="683233" cy="683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011986" y="416609"/>
              <a:ext cx="581205" cy="588579"/>
              <a:chOff x="8011986" y="409235"/>
              <a:chExt cx="581205" cy="588579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8011986" y="416609"/>
                <a:ext cx="581205" cy="581205"/>
              </a:xfrm>
              <a:prstGeom prst="ellipse">
                <a:avLst/>
              </a:prstGeom>
              <a:solidFill>
                <a:srgbClr val="4B055D">
                  <a:alpha val="4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rgbClr val="4B055D"/>
                  </a:solidFill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9360" y="409235"/>
                <a:ext cx="560165" cy="501966"/>
              </a:xfrm>
              <a:prstGeom prst="rect">
                <a:avLst/>
              </a:prstGeom>
            </p:spPr>
          </p:pic>
        </p:grp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37752" y="924911"/>
            <a:ext cx="7483475" cy="4417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7790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576" userDrawn="1">
          <p15:clr>
            <a:srgbClr val="FBAE40"/>
          </p15:clr>
        </p15:guide>
        <p15:guide id="4" orient="horz" pos="792" userDrawn="1">
          <p15:clr>
            <a:srgbClr val="FBAE40"/>
          </p15:clr>
        </p15:guide>
        <p15:guide id="5" pos="4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(With Subhead)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910917"/>
            <a:ext cx="9143999" cy="445233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28650" y="299468"/>
            <a:ext cx="7333822" cy="505687"/>
          </a:xfrm>
          <a:prstGeom prst="rect">
            <a:avLst/>
          </a:prstGeom>
        </p:spPr>
        <p:txBody>
          <a:bodyPr lIns="0" tIns="0" rIns="0" bIns="0"/>
          <a:lstStyle>
            <a:lvl1pPr>
              <a:defRPr sz="3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56733" y="1624433"/>
            <a:ext cx="7966714" cy="4103709"/>
          </a:xfrm>
          <a:prstGeom prst="rect">
            <a:avLst/>
          </a:prstGeom>
        </p:spPr>
        <p:txBody>
          <a:bodyPr/>
          <a:lstStyle>
            <a:lvl1pPr marL="228600" indent="-228600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594624" y="6198178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1594625" y="6198178"/>
            <a:ext cx="7549375" cy="667595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/>
          <p:cNvSpPr/>
          <p:nvPr userDrawn="1"/>
        </p:nvSpPr>
        <p:spPr>
          <a:xfrm>
            <a:off x="-7998" y="6198178"/>
            <a:ext cx="1602623" cy="66759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Subtitle 2"/>
          <p:cNvSpPr txBox="1">
            <a:spLocks/>
          </p:cNvSpPr>
          <p:nvPr userDrawn="1"/>
        </p:nvSpPr>
        <p:spPr>
          <a:xfrm>
            <a:off x="1885234" y="6463743"/>
            <a:ext cx="299328" cy="235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fld id="{2F0291E0-0DF7-400C-BEBE-D6111823A29D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7" y="6377510"/>
            <a:ext cx="1166366" cy="321587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1594624" y="6198178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962473" y="731583"/>
            <a:ext cx="731584" cy="731584"/>
            <a:chOff x="7955549" y="367862"/>
            <a:chExt cx="683233" cy="683233"/>
          </a:xfrm>
        </p:grpSpPr>
        <p:sp>
          <p:nvSpPr>
            <p:cNvPr id="14" name="Oval 13"/>
            <p:cNvSpPr/>
            <p:nvPr/>
          </p:nvSpPr>
          <p:spPr>
            <a:xfrm>
              <a:off x="7955549" y="367862"/>
              <a:ext cx="683233" cy="683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011986" y="416609"/>
              <a:ext cx="581205" cy="588579"/>
              <a:chOff x="8011986" y="409235"/>
              <a:chExt cx="581205" cy="588579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8011986" y="416609"/>
                <a:ext cx="581205" cy="581205"/>
              </a:xfrm>
              <a:prstGeom prst="ellipse">
                <a:avLst/>
              </a:prstGeom>
              <a:solidFill>
                <a:srgbClr val="4B055D">
                  <a:alpha val="4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rgbClr val="4B055D"/>
                  </a:solidFill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9360" y="409235"/>
                <a:ext cx="560165" cy="501966"/>
              </a:xfrm>
              <a:prstGeom prst="rect">
                <a:avLst/>
              </a:prstGeom>
            </p:spPr>
          </p:pic>
        </p:grp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37752" y="924911"/>
            <a:ext cx="7483475" cy="4417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7934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576" userDrawn="1">
          <p15:clr>
            <a:srgbClr val="FBAE40"/>
          </p15:clr>
        </p15:guide>
        <p15:guide id="4" orient="horz" pos="792" userDrawn="1">
          <p15:clr>
            <a:srgbClr val="FBAE40"/>
          </p15:clr>
        </p15:guide>
        <p15:guide id="5" pos="40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1143000" y="5446425"/>
            <a:ext cx="6858000" cy="7517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594625" y="2583028"/>
            <a:ext cx="7549375" cy="667595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-7998" y="2583028"/>
            <a:ext cx="1602623" cy="667595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7" y="2762360"/>
            <a:ext cx="1166366" cy="32158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594624" y="2595684"/>
            <a:ext cx="0" cy="65493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10392" y="4267200"/>
            <a:ext cx="9154391" cy="25956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-10392" y="0"/>
            <a:ext cx="9154391" cy="25956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001001" y="413552"/>
            <a:ext cx="559801" cy="559801"/>
            <a:chOff x="7955549" y="367862"/>
            <a:chExt cx="683233" cy="683233"/>
          </a:xfrm>
        </p:grpSpPr>
        <p:sp>
          <p:nvSpPr>
            <p:cNvPr id="12" name="Oval 11"/>
            <p:cNvSpPr/>
            <p:nvPr/>
          </p:nvSpPr>
          <p:spPr>
            <a:xfrm>
              <a:off x="7955549" y="367862"/>
              <a:ext cx="683233" cy="683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011986" y="416609"/>
              <a:ext cx="581205" cy="588579"/>
              <a:chOff x="8011986" y="409235"/>
              <a:chExt cx="581205" cy="588579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8011986" y="416609"/>
                <a:ext cx="581205" cy="581205"/>
              </a:xfrm>
              <a:prstGeom prst="ellipse">
                <a:avLst/>
              </a:prstGeom>
              <a:solidFill>
                <a:srgbClr val="4B055D">
                  <a:alpha val="4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rgbClr val="4B055D"/>
                  </a:solidFill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9360" y="409235"/>
                <a:ext cx="560165" cy="501966"/>
              </a:xfrm>
              <a:prstGeom prst="rect">
                <a:avLst/>
              </a:prstGeom>
            </p:spPr>
          </p:pic>
        </p:grpSp>
      </p:grp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60363" y="3546956"/>
            <a:ext cx="8200439" cy="4793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46206" y="2798699"/>
            <a:ext cx="7091317" cy="210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6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(With Ic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0392" y="0"/>
            <a:ext cx="9154391" cy="6210832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1143000" y="5446425"/>
            <a:ext cx="6858000" cy="7517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01001" y="413552"/>
            <a:ext cx="559801" cy="559801"/>
            <a:chOff x="7955549" y="367862"/>
            <a:chExt cx="683233" cy="683233"/>
          </a:xfrm>
        </p:grpSpPr>
        <p:sp>
          <p:nvSpPr>
            <p:cNvPr id="11" name="Oval 10"/>
            <p:cNvSpPr/>
            <p:nvPr/>
          </p:nvSpPr>
          <p:spPr>
            <a:xfrm>
              <a:off x="7955549" y="367862"/>
              <a:ext cx="683233" cy="683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011986" y="416609"/>
              <a:ext cx="581205" cy="588579"/>
              <a:chOff x="8011986" y="409235"/>
              <a:chExt cx="581205" cy="588579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8011986" y="416609"/>
                <a:ext cx="581205" cy="581205"/>
              </a:xfrm>
              <a:prstGeom prst="ellipse">
                <a:avLst/>
              </a:prstGeom>
              <a:solidFill>
                <a:srgbClr val="4B055D">
                  <a:alpha val="4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rgbClr val="4B055D"/>
                  </a:solidFill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9360" y="409235"/>
                <a:ext cx="560165" cy="501966"/>
              </a:xfrm>
              <a:prstGeom prst="rect">
                <a:avLst/>
              </a:prstGeom>
            </p:spPr>
          </p:pic>
        </p:grpSp>
      </p:grpSp>
      <p:sp>
        <p:nvSpPr>
          <p:cNvPr id="16" name="Rectangle 15"/>
          <p:cNvSpPr/>
          <p:nvPr userDrawn="1"/>
        </p:nvSpPr>
        <p:spPr>
          <a:xfrm>
            <a:off x="1594625" y="6198178"/>
            <a:ext cx="7549375" cy="667595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-7998" y="6198178"/>
            <a:ext cx="1602623" cy="66759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Subtitle 2"/>
          <p:cNvSpPr txBox="1">
            <a:spLocks/>
          </p:cNvSpPr>
          <p:nvPr userDrawn="1"/>
        </p:nvSpPr>
        <p:spPr>
          <a:xfrm>
            <a:off x="1885234" y="6463743"/>
            <a:ext cx="299328" cy="235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fld id="{2F0291E0-0DF7-400C-BEBE-D6111823A29D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7" y="6377510"/>
            <a:ext cx="1166366" cy="321587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594624" y="6198178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93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(With Ic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 userDrawn="1"/>
        </p:nvSpPr>
        <p:spPr>
          <a:xfrm>
            <a:off x="1143000" y="5446425"/>
            <a:ext cx="6858000" cy="7517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01001" y="413552"/>
            <a:ext cx="559801" cy="559801"/>
            <a:chOff x="7955549" y="367862"/>
            <a:chExt cx="683233" cy="683233"/>
          </a:xfrm>
        </p:grpSpPr>
        <p:sp>
          <p:nvSpPr>
            <p:cNvPr id="11" name="Oval 10"/>
            <p:cNvSpPr/>
            <p:nvPr/>
          </p:nvSpPr>
          <p:spPr>
            <a:xfrm>
              <a:off x="7955549" y="367862"/>
              <a:ext cx="683233" cy="683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011986" y="416609"/>
              <a:ext cx="581205" cy="588579"/>
              <a:chOff x="8011986" y="409235"/>
              <a:chExt cx="581205" cy="588579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8011986" y="416609"/>
                <a:ext cx="581205" cy="581205"/>
              </a:xfrm>
              <a:prstGeom prst="ellipse">
                <a:avLst/>
              </a:prstGeom>
              <a:solidFill>
                <a:srgbClr val="4B055D">
                  <a:alpha val="4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rgbClr val="4B055D"/>
                  </a:solidFill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9360" y="409235"/>
                <a:ext cx="560165" cy="501966"/>
              </a:xfrm>
              <a:prstGeom prst="rect">
                <a:avLst/>
              </a:prstGeom>
            </p:spPr>
          </p:pic>
        </p:grpSp>
      </p:grpSp>
      <p:sp>
        <p:nvSpPr>
          <p:cNvPr id="16" name="Rectangle 15"/>
          <p:cNvSpPr/>
          <p:nvPr userDrawn="1"/>
        </p:nvSpPr>
        <p:spPr>
          <a:xfrm>
            <a:off x="1594625" y="6198178"/>
            <a:ext cx="7549375" cy="667595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-7998" y="6198178"/>
            <a:ext cx="1602623" cy="66759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Subtitle 2"/>
          <p:cNvSpPr txBox="1">
            <a:spLocks/>
          </p:cNvSpPr>
          <p:nvPr userDrawn="1"/>
        </p:nvSpPr>
        <p:spPr>
          <a:xfrm>
            <a:off x="1885234" y="6463743"/>
            <a:ext cx="299328" cy="235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fld id="{2F0291E0-0DF7-400C-BEBE-D6111823A29D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7" y="6377510"/>
            <a:ext cx="1166366" cy="321587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594624" y="6198178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04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/>
          <p:cNvSpPr txBox="1">
            <a:spLocks/>
          </p:cNvSpPr>
          <p:nvPr userDrawn="1"/>
        </p:nvSpPr>
        <p:spPr>
          <a:xfrm>
            <a:off x="1143000" y="5446425"/>
            <a:ext cx="6858000" cy="7517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0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85" r:id="rId2"/>
    <p:sldLayoutId id="2147483784" r:id="rId3"/>
    <p:sldLayoutId id="2147483786" r:id="rId4"/>
    <p:sldLayoutId id="2147483782" r:id="rId5"/>
    <p:sldLayoutId id="2147483787" r:id="rId6"/>
    <p:sldLayoutId id="2147483783" r:id="rId7"/>
    <p:sldLayoutId id="2147483778" r:id="rId8"/>
    <p:sldLayoutId id="2147483789" r:id="rId9"/>
    <p:sldLayoutId id="2147483788" r:id="rId10"/>
    <p:sldLayoutId id="2147483790" r:id="rId11"/>
    <p:sldLayoutId id="214748379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aily.Perkins@courts.wa.gov" TargetMode="External"/><Relationship Id="rId2" Type="http://schemas.openxmlformats.org/officeDocument/2006/relationships/hyperlink" Target="mailto:Brittany.Gregory@courts.wa.gov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32" r="1476" b="8673"/>
          <a:stretch/>
        </p:blipFill>
        <p:spPr>
          <a:xfrm>
            <a:off x="-10392" y="-1"/>
            <a:ext cx="9154392" cy="68580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0392" y="4507621"/>
            <a:ext cx="9154391" cy="23503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7328" y="4948367"/>
            <a:ext cx="8606672" cy="5529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en-US" sz="3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BJA Request Legislation</a:t>
            </a:r>
            <a:endParaRPr lang="en-US" sz="3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0391" y="3717836"/>
            <a:ext cx="9154391" cy="802771"/>
          </a:xfrm>
          <a:prstGeom prst="rect">
            <a:avLst/>
          </a:prstGeom>
          <a:solidFill>
            <a:srgbClr val="936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43000" y="5446425"/>
            <a:ext cx="6858000" cy="7517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0866" y="6086894"/>
            <a:ext cx="6858000" cy="422561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Brittany Gregory, JD – Associate Director of Judicial and Legislative Relations, AOC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12, 2022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2" y="3897447"/>
            <a:ext cx="1702796" cy="46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13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E0D2EA-F7B8-4D26-9244-0E46FFA93E2C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118654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Proposal #4: Superior Court Pro </a:t>
            </a:r>
            <a:r>
              <a:rPr lang="en-US" dirty="0" err="1"/>
              <a:t>Tem</a:t>
            </a:r>
            <a:r>
              <a:rPr lang="en-US" dirty="0"/>
              <a:t> Compensation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DE96B6-2BDC-4CC6-873B-FF7C8CC1CB8E}"/>
              </a:ext>
            </a:extLst>
          </p:cNvPr>
          <p:cNvSpPr txBox="1"/>
          <p:nvPr/>
        </p:nvSpPr>
        <p:spPr>
          <a:xfrm>
            <a:off x="1186543" y="3694906"/>
            <a:ext cx="28348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GOAL: Pay equity between private attorneys and retired superior court judges and Supreme Court Justices who serve as pro </a:t>
            </a:r>
            <a:r>
              <a:rPr lang="en-US" b="1" dirty="0" err="1"/>
              <a:t>tems</a:t>
            </a:r>
            <a:r>
              <a:rPr lang="en-US" b="1" dirty="0"/>
              <a:t> in superior court.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A5210A-1042-4B84-90A1-08238FEA5FF0}"/>
              </a:ext>
            </a:extLst>
          </p:cNvPr>
          <p:cNvSpPr/>
          <p:nvPr/>
        </p:nvSpPr>
        <p:spPr>
          <a:xfrm>
            <a:off x="737067" y="3467169"/>
            <a:ext cx="3733800" cy="22098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15610F-5BCA-401C-9FEA-31BA8DE84CA3}"/>
              </a:ext>
            </a:extLst>
          </p:cNvPr>
          <p:cNvSpPr txBox="1"/>
          <p:nvPr/>
        </p:nvSpPr>
        <p:spPr>
          <a:xfrm>
            <a:off x="489857" y="925286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Retired superior court judges and Supreme Court Justices, serving as judges pro tempore in Washington’s Superior Courts receive compensation at a rate of 60% of that paid to attorneys.  </a:t>
            </a:r>
          </a:p>
          <a:p>
            <a:endParaRPr lang="en-US" dirty="0"/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9B833E78-2C7D-40E6-9E35-175DD45EA20D}"/>
              </a:ext>
            </a:extLst>
          </p:cNvPr>
          <p:cNvSpPr/>
          <p:nvPr/>
        </p:nvSpPr>
        <p:spPr>
          <a:xfrm>
            <a:off x="3842657" y="1892798"/>
            <a:ext cx="4267200" cy="1973018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Current Pro </a:t>
            </a:r>
            <a:r>
              <a:rPr lang="en-US" dirty="0" err="1"/>
              <a:t>Tem</a:t>
            </a:r>
            <a:r>
              <a:rPr lang="en-US" dirty="0"/>
              <a:t> Rate: $116/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E663BB-7502-4B63-8211-E96DC45BF4E8}"/>
              </a:ext>
            </a:extLst>
          </p:cNvPr>
          <p:cNvSpPr txBox="1"/>
          <p:nvPr/>
        </p:nvSpPr>
        <p:spPr>
          <a:xfrm>
            <a:off x="5116286" y="4441371"/>
            <a:ext cx="3940628" cy="1491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District Court judges serving as judges pro tempore receive no reduction and are compensated at the same rate as attorneys.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31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83325F-F452-418A-B27D-BED8BA791148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118654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Policy/Fiscal Proposal- Lactation Pods in Superior Courts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929954-BF4F-4BA0-88A3-37667A68EB1F}"/>
              </a:ext>
            </a:extLst>
          </p:cNvPr>
          <p:cNvSpPr txBox="1"/>
          <p:nvPr/>
        </p:nvSpPr>
        <p:spPr>
          <a:xfrm>
            <a:off x="500743" y="1186543"/>
            <a:ext cx="81642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Mother Attorneys Mentoring Association (MAMA) and AOC have drafted best practices for court lactation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While motherhood has been considered a barrier to women entering the legal field, dedicated lactation rooms in courthouses will help to remove that barrier.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Lactation spaces promote the health of the mother and baby through continued nursing.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16 County Jurisdictions indicated interest/need for lactation accommodation space.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11 of which do not currently have any lactation accommodations available.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Representative Berry working with AOC to request funding for lactation pods for superior courts that need a lactation space.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29287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E7C0F40-6342-484C-A136-C622ABC1805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65314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Law School for Legislators Luncheon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1B3796-9E53-41B7-B25D-F7A4B020C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256" y="306987"/>
            <a:ext cx="4133488" cy="53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1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DB1540B-A0BA-4B83-AD9A-C953D9ADF2B5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65314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2023 State of Judiciary Address &amp; Legislative Reception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79D09-BAF3-4E25-8AFE-E0BCBC653F20}"/>
              </a:ext>
            </a:extLst>
          </p:cNvPr>
          <p:cNvSpPr txBox="1"/>
          <p:nvPr/>
        </p:nvSpPr>
        <p:spPr>
          <a:xfrm>
            <a:off x="881743" y="1469571"/>
            <a:ext cx="7674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SCR 8400 passes, there will be a legislative reception following the 2023 State of Judiciary Address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Reception will be held on Capitol Campus in the Columbia Room of the </a:t>
            </a:r>
            <a:r>
              <a:rPr lang="en-US"/>
              <a:t>Legislative Building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More details to come </a:t>
            </a:r>
          </a:p>
        </p:txBody>
      </p:sp>
    </p:spTree>
    <p:extLst>
      <p:ext uri="{BB962C8B-B14F-4D97-AF65-F5344CB8AC3E}">
        <p14:creationId xmlns:p14="http://schemas.microsoft.com/office/powerpoint/2010/main" val="2154132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C8A95A1-5E65-4928-80DE-A52EB98DB00A}"/>
              </a:ext>
            </a:extLst>
          </p:cNvPr>
          <p:cNvSpPr txBox="1">
            <a:spLocks/>
          </p:cNvSpPr>
          <p:nvPr/>
        </p:nvSpPr>
        <p:spPr>
          <a:xfrm>
            <a:off x="556733" y="1624433"/>
            <a:ext cx="7966714" cy="410370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Brittany Gregory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Cell: 360-522-2911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Brittany.Gregory@courts.wa.gov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Haily Perkins</a:t>
            </a:r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Haily.Perkins@courts.wa.gov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34B665D-7E5B-4644-A909-C61DBCB7DAE1}"/>
              </a:ext>
            </a:extLst>
          </p:cNvPr>
          <p:cNvSpPr txBox="1">
            <a:spLocks/>
          </p:cNvSpPr>
          <p:nvPr/>
        </p:nvSpPr>
        <p:spPr>
          <a:xfrm>
            <a:off x="556733" y="308993"/>
            <a:ext cx="7492577" cy="50568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1414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B091DBE-A22F-4405-9B57-D939B18886E7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9144000" cy="51796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2023 BJA Legislative Slate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E084FF-1939-418F-966F-0CAC8DDA9956}"/>
              </a:ext>
            </a:extLst>
          </p:cNvPr>
          <p:cNvSpPr txBox="1"/>
          <p:nvPr/>
        </p:nvSpPr>
        <p:spPr>
          <a:xfrm>
            <a:off x="5860924" y="3516049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proposals centered on Judicial Branch efficiency &amp; increasing equity and access</a:t>
            </a:r>
            <a:r>
              <a:rPr lang="en-US" dirty="0"/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04B5F7-6E57-4D79-8D73-5A4768124BE4}"/>
              </a:ext>
            </a:extLst>
          </p:cNvPr>
          <p:cNvSpPr txBox="1"/>
          <p:nvPr/>
        </p:nvSpPr>
        <p:spPr>
          <a:xfrm>
            <a:off x="370114" y="1716927"/>
            <a:ext cx="840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B16805-7A98-4F71-9664-10D3EC46D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76" y="753151"/>
            <a:ext cx="4186304" cy="53516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0ACD15-A685-4030-9014-E6066AE51C64}"/>
              </a:ext>
            </a:extLst>
          </p:cNvPr>
          <p:cNvSpPr txBox="1"/>
          <p:nvPr/>
        </p:nvSpPr>
        <p:spPr>
          <a:xfrm>
            <a:off x="4572000" y="1116762"/>
            <a:ext cx="238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AOC request legislation is proposed on behalf of the Board for Judicial Administration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30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527DC0-FC2F-4D0B-8F77-A7CCF814A810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5429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Proposal #1: Jury Diversity Package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D330B-A72B-4956-A052-C34DAA5F0C5F}"/>
              </a:ext>
            </a:extLst>
          </p:cNvPr>
          <p:cNvSpPr txBox="1"/>
          <p:nvPr/>
        </p:nvSpPr>
        <p:spPr>
          <a:xfrm>
            <a:off x="185057" y="3243818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Courts across the country struggle </a:t>
            </a:r>
            <a:r>
              <a:rPr lang="en-US" sz="1600" dirty="0"/>
              <a:t>with</a:t>
            </a:r>
            <a:r>
              <a:rPr lang="en-US" dirty="0"/>
              <a:t> an under-representation of racial and ethnic minorities in their jury pools. Black, Indigenous, and women of color are underrepresented in jury pools statewide. </a:t>
            </a:r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0863BA71-0E6D-4340-A61C-4ECF95835CB7}"/>
              </a:ext>
            </a:extLst>
          </p:cNvPr>
          <p:cNvSpPr/>
          <p:nvPr/>
        </p:nvSpPr>
        <p:spPr>
          <a:xfrm>
            <a:off x="386443" y="900099"/>
            <a:ext cx="3467100" cy="2006833"/>
          </a:xfrm>
          <a:prstGeom prst="flowChartPunchedTape">
            <a:avLst/>
          </a:prstGeom>
          <a:solidFill>
            <a:srgbClr val="93699E"/>
          </a:solidFill>
          <a:ln>
            <a:solidFill>
              <a:srgbClr val="4B055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Washington Courts 2021 Gender Justice Study: How Gender and Race Affect Justice Now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F34EB-B41E-494C-83D5-6F8F9F916B9A}"/>
              </a:ext>
            </a:extLst>
          </p:cNvPr>
          <p:cNvSpPr txBox="1"/>
          <p:nvPr/>
        </p:nvSpPr>
        <p:spPr>
          <a:xfrm>
            <a:off x="1034143" y="5417012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GOAL: Increase data collection on the demographics of Washington juries and eliminate barriers affecting juror participation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E66BAB-C328-4414-AEEE-FDF6450A31F3}"/>
              </a:ext>
            </a:extLst>
          </p:cNvPr>
          <p:cNvSpPr txBox="1"/>
          <p:nvPr/>
        </p:nvSpPr>
        <p:spPr>
          <a:xfrm>
            <a:off x="4680857" y="1488281"/>
            <a:ext cx="42889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Subproposal 1: </a:t>
            </a:r>
            <a:r>
              <a:rPr lang="en-US" dirty="0"/>
              <a:t>Continues the 2021 MJC Jury Demographic Survey </a:t>
            </a:r>
          </a:p>
          <a:p>
            <a:r>
              <a:rPr lang="en-US" b="1" dirty="0"/>
              <a:t>Subproposal 2: </a:t>
            </a:r>
            <a:r>
              <a:rPr lang="en-US" dirty="0"/>
              <a:t>Establishes a pilot project to explore if free childcare would increase jury diversity and juror response rates</a:t>
            </a:r>
          </a:p>
          <a:p>
            <a:r>
              <a:rPr lang="en-US" b="1" dirty="0"/>
              <a:t>Subproposal 3: </a:t>
            </a:r>
            <a:r>
              <a:rPr lang="en-US" dirty="0"/>
              <a:t>Increases juror pay for potential jurors who qualify for means tested, state-funded benefit programs </a:t>
            </a:r>
            <a:r>
              <a:rPr lang="en-US" b="1" dirty="0"/>
              <a:t>Subproposal 4: </a:t>
            </a:r>
            <a:r>
              <a:rPr lang="en-US" dirty="0"/>
              <a:t>Allows courts to email jury summons, in addition to sending a summons to physical address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DF082-1FF0-45B3-918A-4E4A34144176}"/>
              </a:ext>
            </a:extLst>
          </p:cNvPr>
          <p:cNvSpPr/>
          <p:nvPr/>
        </p:nvSpPr>
        <p:spPr>
          <a:xfrm>
            <a:off x="4572000" y="1251857"/>
            <a:ext cx="4376058" cy="3469289"/>
          </a:xfrm>
          <a:prstGeom prst="rect">
            <a:avLst/>
          </a:prstGeom>
          <a:noFill/>
          <a:ln w="25400">
            <a:solidFill>
              <a:schemeClr val="tx1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9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61D887-0FAC-4C3D-972A-6CA4ED968E11}"/>
              </a:ext>
            </a:extLst>
          </p:cNvPr>
          <p:cNvSpPr txBox="1">
            <a:spLocks/>
          </p:cNvSpPr>
          <p:nvPr/>
        </p:nvSpPr>
        <p:spPr>
          <a:xfrm>
            <a:off x="-163285" y="489857"/>
            <a:ext cx="9144000" cy="5429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Jury Diversity Package- Subproposal #1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9B9F2-A6E2-4344-89E0-975156115DA9}"/>
              </a:ext>
            </a:extLst>
          </p:cNvPr>
          <p:cNvSpPr txBox="1"/>
          <p:nvPr/>
        </p:nvSpPr>
        <p:spPr>
          <a:xfrm>
            <a:off x="789214" y="1621971"/>
            <a:ext cx="75655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Subproposal #1:</a:t>
            </a:r>
            <a:r>
              <a:rPr lang="en-US" dirty="0"/>
              <a:t> Continues the 2021 MJC Jury Demographic Survey 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survey collects data on a juror's race, ethnicity, age, sex, employment status, educational attainment and income, and is currently funded until the end of FY23.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data collected by the survey will help the courts better understand why marginalized groups experience more obstacles to participating on juries, and should be continued as a statewide mandate, as monitoring jury demographics is the only way for the courts to ensure that juror pools are representative of their communities.</a:t>
            </a:r>
          </a:p>
        </p:txBody>
      </p:sp>
    </p:spTree>
    <p:extLst>
      <p:ext uri="{BB962C8B-B14F-4D97-AF65-F5344CB8AC3E}">
        <p14:creationId xmlns:p14="http://schemas.microsoft.com/office/powerpoint/2010/main" val="3578691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2E9D94-42F0-4D40-90D6-372A363B371E}"/>
              </a:ext>
            </a:extLst>
          </p:cNvPr>
          <p:cNvSpPr txBox="1">
            <a:spLocks/>
          </p:cNvSpPr>
          <p:nvPr/>
        </p:nvSpPr>
        <p:spPr>
          <a:xfrm>
            <a:off x="-87086" y="457200"/>
            <a:ext cx="9144000" cy="5429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Jury Diversity Package- Subproposal #2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98E080-7B2D-4178-935E-D9DD2627E4B1}"/>
              </a:ext>
            </a:extLst>
          </p:cNvPr>
          <p:cNvSpPr txBox="1"/>
          <p:nvPr/>
        </p:nvSpPr>
        <p:spPr>
          <a:xfrm>
            <a:off x="337457" y="1295400"/>
            <a:ext cx="47897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2019, the Minority and Justice Jury Diversity Task Force identified adequate childcare as a high priority to potential jurors. Providing childcare could alleviate economic burdens and barriers to juror participation, particularly for minority and low-income populations. We would like to explore how childcare affects juror participation and jury diversity.</a:t>
            </a:r>
          </a:p>
          <a:p>
            <a:endParaRPr lang="en-US" b="1" dirty="0"/>
          </a:p>
          <a:p>
            <a:r>
              <a:rPr lang="en-US" b="1" dirty="0"/>
              <a:t>Subproposal #2:</a:t>
            </a:r>
            <a:r>
              <a:rPr lang="en-US" dirty="0"/>
              <a:t> Establishes a pilot project to explore if free childcare would increase jury diversity and juror response rates</a:t>
            </a:r>
          </a:p>
          <a:p>
            <a:pPr lvl="0"/>
            <a:endParaRPr lang="en-US" dirty="0"/>
          </a:p>
        </p:txBody>
      </p:sp>
      <p:pic>
        <p:nvPicPr>
          <p:cNvPr id="8" name="Graphic 7" descr="Children">
            <a:extLst>
              <a:ext uri="{FF2B5EF4-FFF2-40B4-BE49-F238E27FC236}">
                <a16:creationId xmlns:a16="http://schemas.microsoft.com/office/drawing/2014/main" id="{6D295868-DA6F-404D-ADE3-DCE206300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7543" y="1937656"/>
            <a:ext cx="3537857" cy="277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9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5FEF7D-08F9-4E41-94FE-88E3B4D5B935}"/>
              </a:ext>
            </a:extLst>
          </p:cNvPr>
          <p:cNvSpPr txBox="1">
            <a:spLocks/>
          </p:cNvSpPr>
          <p:nvPr/>
        </p:nvSpPr>
        <p:spPr>
          <a:xfrm>
            <a:off x="-97971" y="500743"/>
            <a:ext cx="9144000" cy="5429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Jury Diversity Package- Subproposal #3</a:t>
            </a:r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387A2852-370D-45A0-8022-BFCAE852AFD6}"/>
              </a:ext>
            </a:extLst>
          </p:cNvPr>
          <p:cNvSpPr/>
          <p:nvPr/>
        </p:nvSpPr>
        <p:spPr>
          <a:xfrm>
            <a:off x="5720442" y="956582"/>
            <a:ext cx="3614057" cy="3516085"/>
          </a:xfrm>
          <a:prstGeom prst="irregularSeal1">
            <a:avLst/>
          </a:prstGeom>
          <a:solidFill>
            <a:srgbClr val="4B055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3F839E-83F6-4C1E-8820-434857C1F7AC}"/>
              </a:ext>
            </a:extLst>
          </p:cNvPr>
          <p:cNvSpPr txBox="1"/>
          <p:nvPr/>
        </p:nvSpPr>
        <p:spPr>
          <a:xfrm>
            <a:off x="6716486" y="1883228"/>
            <a:ext cx="1621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Increasing juror pay has been a Judicial Branch priority for 20 years!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F804D5-C2D7-4A27-A23F-8990B4D20536}"/>
              </a:ext>
            </a:extLst>
          </p:cNvPr>
          <p:cNvSpPr txBox="1"/>
          <p:nvPr/>
        </p:nvSpPr>
        <p:spPr>
          <a:xfrm>
            <a:off x="326571" y="1611478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Subproposal #3: </a:t>
            </a:r>
            <a:r>
              <a:rPr lang="en-US" dirty="0"/>
              <a:t>Increases juror pay for potential jurors who qualify for means tested, state-funded benefits programs to $125/day.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9D8E5C-05F1-4210-AEB8-277F235333B8}"/>
              </a:ext>
            </a:extLst>
          </p:cNvPr>
          <p:cNvSpPr txBox="1"/>
          <p:nvPr/>
        </p:nvSpPr>
        <p:spPr>
          <a:xfrm>
            <a:off x="1056440" y="2917169"/>
            <a:ext cx="3569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Restriction: </a:t>
            </a:r>
            <a:r>
              <a:rPr lang="en-US" dirty="0"/>
              <a:t>Limited to individuals who’s employer’s don’t pay for performing jury service &amp; qualify through means-tested, state-funded benefits programs.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DFF551-0B31-403D-8D40-1EC3DB96153A}"/>
              </a:ext>
            </a:extLst>
          </p:cNvPr>
          <p:cNvSpPr/>
          <p:nvPr/>
        </p:nvSpPr>
        <p:spPr>
          <a:xfrm>
            <a:off x="326571" y="1426029"/>
            <a:ext cx="5116286" cy="35160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6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A88998-EAC0-45A6-AD41-DF3FD562F416}"/>
              </a:ext>
            </a:extLst>
          </p:cNvPr>
          <p:cNvSpPr txBox="1">
            <a:spLocks/>
          </p:cNvSpPr>
          <p:nvPr/>
        </p:nvSpPr>
        <p:spPr>
          <a:xfrm>
            <a:off x="0" y="446315"/>
            <a:ext cx="9144000" cy="5429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Jury Diversity Package- Subproposal #4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E00DB-F610-4DC3-89AE-22A0976278F1}"/>
              </a:ext>
            </a:extLst>
          </p:cNvPr>
          <p:cNvSpPr txBox="1"/>
          <p:nvPr/>
        </p:nvSpPr>
        <p:spPr>
          <a:xfrm>
            <a:off x="707571" y="1262743"/>
            <a:ext cx="78377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Subproposal #4:</a:t>
            </a:r>
            <a:r>
              <a:rPr lang="en-US" dirty="0"/>
              <a:t> Allows courts to email jury summons, in addition to sending a summons to physical address</a:t>
            </a:r>
          </a:p>
          <a:p>
            <a:pPr lvl="0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Department of Licensing (DOL) and Secretary of State (SOS) provide data to </a:t>
            </a:r>
            <a:r>
              <a:rPr lang="en-US" dirty="0" err="1"/>
              <a:t>WaTech</a:t>
            </a:r>
            <a:r>
              <a:rPr lang="en-US" dirty="0"/>
              <a:t>, who then merges the data and creates a potential duplicates list. This list is then passed along to the courts by AOC, so that courts can build their jury source list. 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Currently, in Washington, all summons must be sent via US mail or personal service under RCW 2.36.095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proposal would call for DOL and SOS to share email addresses with AOC, so courts would have the option of emailing jury summons, in addition to mail/personal service.</a:t>
            </a:r>
          </a:p>
        </p:txBody>
      </p:sp>
    </p:spTree>
    <p:extLst>
      <p:ext uri="{BB962C8B-B14F-4D97-AF65-F5344CB8AC3E}">
        <p14:creationId xmlns:p14="http://schemas.microsoft.com/office/powerpoint/2010/main" val="32124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EDDE64-0265-4178-86F3-57E70C8AE6FA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118654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Proposal #2: Eliminating Wiretapping Authorization 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5709D0-5248-45DD-A98B-AA5F5886C321}"/>
              </a:ext>
            </a:extLst>
          </p:cNvPr>
          <p:cNvSpPr txBox="1"/>
          <p:nvPr/>
        </p:nvSpPr>
        <p:spPr>
          <a:xfrm>
            <a:off x="78658" y="1504928"/>
            <a:ext cx="8917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/>
              <a:t>Currently, RCW 9.73.120 requires AOC to collect information regarding judicial authorizations for the interception, recording, or disclosure of communications or conversations with a nonconsenting party.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47B5C0-C998-4851-B3B1-6CD6AFD84717}"/>
              </a:ext>
            </a:extLst>
          </p:cNvPr>
          <p:cNvSpPr txBox="1"/>
          <p:nvPr/>
        </p:nvSpPr>
        <p:spPr>
          <a:xfrm>
            <a:off x="227690" y="3905794"/>
            <a:ext cx="834481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1" algn="ctr"/>
            <a:r>
              <a:rPr lang="en-US" sz="1600" dirty="0"/>
              <a:t>The Chief Justice also has to provide a report with this information to the Governor and the legislature.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70180D-2DB5-407B-A609-B037F746B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5" y="2458013"/>
            <a:ext cx="9145445" cy="3825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FF94E5-581E-49F0-859F-A2F8D6E9D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44455"/>
            <a:ext cx="9144000" cy="3903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1BE7C4-D715-45EC-B40C-CDB3FE5DF1A8}"/>
              </a:ext>
            </a:extLst>
          </p:cNvPr>
          <p:cNvSpPr txBox="1"/>
          <p:nvPr/>
        </p:nvSpPr>
        <p:spPr>
          <a:xfrm>
            <a:off x="571497" y="2089703"/>
            <a:ext cx="164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Section (1)(a-h)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F5B5A6-E160-4FF8-834A-2D86ECB39970}"/>
              </a:ext>
            </a:extLst>
          </p:cNvPr>
          <p:cNvSpPr txBox="1"/>
          <p:nvPr/>
        </p:nvSpPr>
        <p:spPr>
          <a:xfrm>
            <a:off x="571498" y="2975123"/>
            <a:ext cx="107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Section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7DB0A6-687C-40D0-8105-B9F7B723A986}"/>
              </a:ext>
            </a:extLst>
          </p:cNvPr>
          <p:cNvSpPr txBox="1"/>
          <p:nvPr/>
        </p:nvSpPr>
        <p:spPr>
          <a:xfrm>
            <a:off x="571497" y="4382847"/>
            <a:ext cx="107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Section 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5C370B-94CD-466D-B1C7-A5B5B9DDC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52179"/>
            <a:ext cx="9144000" cy="5045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9A4C2AA-DC3E-4AEF-AEB6-1123C4AA0425}"/>
              </a:ext>
            </a:extLst>
          </p:cNvPr>
          <p:cNvSpPr txBox="1"/>
          <p:nvPr/>
        </p:nvSpPr>
        <p:spPr>
          <a:xfrm>
            <a:off x="915839" y="1105017"/>
            <a:ext cx="788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GOAL: Eliminate reporting requirement in 9.73.120 to increase efficiency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5AEBE3-4312-4777-9130-3D4A49807203}"/>
              </a:ext>
            </a:extLst>
          </p:cNvPr>
          <p:cNvSpPr txBox="1"/>
          <p:nvPr/>
        </p:nvSpPr>
        <p:spPr>
          <a:xfrm>
            <a:off x="609597" y="5446410"/>
            <a:ext cx="8493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9.73.120 data collection and report are an administrative burden for AOC and the courts—not being used to inform further decisions on how these authorizations work.</a:t>
            </a:r>
          </a:p>
        </p:txBody>
      </p:sp>
    </p:spTree>
    <p:extLst>
      <p:ext uri="{BB962C8B-B14F-4D97-AF65-F5344CB8AC3E}">
        <p14:creationId xmlns:p14="http://schemas.microsoft.com/office/powerpoint/2010/main" val="108789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A7FBD2-B401-4326-A3AD-EEDF2E17FB6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118654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Proposal #3: Additional Judicial Position for Snohomish County District Court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30F1B9-8052-421E-A9D3-D5C1E77CFDAA}"/>
              </a:ext>
            </a:extLst>
          </p:cNvPr>
          <p:cNvSpPr txBox="1"/>
          <p:nvPr/>
        </p:nvSpPr>
        <p:spPr>
          <a:xfrm>
            <a:off x="283029" y="2351038"/>
            <a:ext cx="39384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Snohomish County District Court currently has eight judges and one commissioner.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Snohomish County District Court needs to increase the number of judges to nine in order to respond to the growing population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most recent Judicial Needs Estimate recommends 9.56 judicial officers are needed.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EB64E4-9256-4C4A-BFBD-E79C88E0AEB8}"/>
              </a:ext>
            </a:extLst>
          </p:cNvPr>
          <p:cNvSpPr txBox="1"/>
          <p:nvPr/>
        </p:nvSpPr>
        <p:spPr>
          <a:xfrm>
            <a:off x="283029" y="1186543"/>
            <a:ext cx="3938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GOAL: Increase # of judges in Snohomish County District Court from 8 to 9.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FD3312-8410-4A0C-AEFA-9A5A7080F82C}"/>
              </a:ext>
            </a:extLst>
          </p:cNvPr>
          <p:cNvSpPr txBox="1"/>
          <p:nvPr/>
        </p:nvSpPr>
        <p:spPr>
          <a:xfrm>
            <a:off x="6318908" y="4259133"/>
            <a:ext cx="2542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 fiscal impact to the State—County Council has agreed to fund position!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E27A72-BAAC-4F2A-BC29-8CC0E70D809E}"/>
              </a:ext>
            </a:extLst>
          </p:cNvPr>
          <p:cNvSpPr/>
          <p:nvPr/>
        </p:nvSpPr>
        <p:spPr>
          <a:xfrm>
            <a:off x="5965371" y="4059198"/>
            <a:ext cx="2895600" cy="1600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Gavel">
            <a:extLst>
              <a:ext uri="{FF2B5EF4-FFF2-40B4-BE49-F238E27FC236}">
                <a16:creationId xmlns:a16="http://schemas.microsoft.com/office/drawing/2014/main" id="{6607E925-D39B-44EE-87E5-7B248CA81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0" y="1206931"/>
            <a:ext cx="2025831" cy="202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91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14172</TotalTime>
  <Words>1114</Words>
  <Application>Microsoft Office PowerPoint</Application>
  <PresentationFormat>On-screen Show (4:3)</PresentationFormat>
  <Paragraphs>93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2023 BJA Request Legislation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 for the Courts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Niles, Gini</dc:creator>
  <cp:lastModifiedBy>Gonia, Cindy</cp:lastModifiedBy>
  <cp:revision>288</cp:revision>
  <cp:lastPrinted>2022-05-16T20:32:26Z</cp:lastPrinted>
  <dcterms:created xsi:type="dcterms:W3CDTF">2015-04-03T22:33:38Z</dcterms:created>
  <dcterms:modified xsi:type="dcterms:W3CDTF">2023-01-04T22:07:13Z</dcterms:modified>
</cp:coreProperties>
</file>